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71" r:id="rId7"/>
    <p:sldId id="263" r:id="rId8"/>
    <p:sldId id="272" r:id="rId9"/>
    <p:sldId id="265" r:id="rId10"/>
    <p:sldId id="266" r:id="rId11"/>
    <p:sldId id="267" r:id="rId12"/>
    <p:sldId id="270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Work Sans" pitchFamily="2" charset="0"/>
      <p:regular r:id="rId19"/>
      <p:bold r:id="rId20"/>
      <p:italic r:id="rId21"/>
      <p:boldItalic r:id="rId22"/>
    </p:embeddedFont>
    <p:embeddedFont>
      <p:font typeface="Work Sans Light" pitchFamily="2" charset="0"/>
      <p:regular r:id="rId23"/>
      <p:bold r:id="rId24"/>
      <p:italic r:id="rId25"/>
      <p:boldItalic r:id="rId26"/>
    </p:embeddedFont>
    <p:embeddedFont>
      <p:font typeface="Work Sans Medium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 descr="Interfaz de usuario gráfica, Texto, Aplicación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Encabezado de sección">
  <p:cSld name="1_Encabezado de secció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1103223" y="2551856"/>
            <a:ext cx="5395546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MYSTICAL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i="0" u="none" strike="noStrike" cap="none" dirty="0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CUT </a:t>
            </a:r>
            <a:endParaRPr sz="4000" b="1" dirty="0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459637" y="2399071"/>
            <a:ext cx="2074763" cy="20549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8574279" y="2399072"/>
            <a:ext cx="2074763" cy="20549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802DE41-AD39-AE97-98B2-52A5D96D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48" y="2474101"/>
            <a:ext cx="1921787" cy="19097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/>
        </p:nvSpPr>
        <p:spPr>
          <a:xfrm>
            <a:off x="456236" y="457723"/>
            <a:ext cx="1051560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MX" sz="4400">
                <a:solidFill>
                  <a:srgbClr val="0C0C0C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2" name="Google Shape;133;p21">
            <a:extLst>
              <a:ext uri="{FF2B5EF4-FFF2-40B4-BE49-F238E27FC236}">
                <a16:creationId xmlns:a16="http://schemas.microsoft.com/office/drawing/2014/main" id="{854B8022-92DD-EA14-02F6-9788793066D8}"/>
              </a:ext>
            </a:extLst>
          </p:cNvPr>
          <p:cNvSpPr txBox="1"/>
          <p:nvPr/>
        </p:nvSpPr>
        <p:spPr>
          <a:xfrm>
            <a:off x="8638468" y="37592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" name="Google Shape;134;p21">
            <a:extLst>
              <a:ext uri="{FF2B5EF4-FFF2-40B4-BE49-F238E27FC236}">
                <a16:creationId xmlns:a16="http://schemas.microsoft.com/office/drawing/2014/main" id="{1F4F845D-6D24-93B6-E07C-BA34881C8EA8}"/>
              </a:ext>
            </a:extLst>
          </p:cNvPr>
          <p:cNvSpPr txBox="1"/>
          <p:nvPr/>
        </p:nvSpPr>
        <p:spPr>
          <a:xfrm>
            <a:off x="9777212" y="37592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E8E4F26-D179-3EB1-C62D-C987F550FD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5" t="18544" r="14978" b="19737"/>
          <a:stretch/>
        </p:blipFill>
        <p:spPr>
          <a:xfrm>
            <a:off x="8710562" y="423028"/>
            <a:ext cx="935812" cy="828761"/>
          </a:xfrm>
          <a:prstGeom prst="rect">
            <a:avLst/>
          </a:prstGeom>
        </p:spPr>
      </p:pic>
      <p:sp>
        <p:nvSpPr>
          <p:cNvPr id="178" name="Google Shape;178;p26"/>
          <p:cNvSpPr txBox="1"/>
          <p:nvPr/>
        </p:nvSpPr>
        <p:spPr>
          <a:xfrm>
            <a:off x="456236" y="1988026"/>
            <a:ext cx="11447293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lvl="0" indent="-184150" algn="l" fontAlgn="base">
              <a:buSzPts val="1600"/>
              <a:buFont typeface="Arial"/>
              <a:buNone/>
            </a:pP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Tecnologías</a:t>
            </a:r>
          </a:p>
          <a:p>
            <a:pPr marL="285750" lvl="0" indent="-184150" algn="l" fontAlgn="base">
              <a:buSzPts val="1600"/>
              <a:buFont typeface="Arial"/>
              <a:buNone/>
            </a:pP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Estas son las tecnologías que se van a utilizar para realizar el proyecto:</a:t>
            </a:r>
          </a:p>
          <a:p>
            <a:pPr marL="285750" lvl="0" indent="-184150" algn="l" fontAlgn="base">
              <a:buSzPts val="1600"/>
              <a:buFont typeface="Arial"/>
              <a:buNone/>
            </a:pPr>
            <a:endParaRPr lang="es-MX" sz="20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285750" lvl="0" indent="-184150" algn="l" fontAlgn="base">
              <a:buSzPts val="1600"/>
              <a:buFont typeface="Arial"/>
              <a:buNone/>
            </a:pP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- Base de Datos: SQL / MongoDB</a:t>
            </a:r>
          </a:p>
          <a:p>
            <a:pPr marL="285750" lvl="0" indent="-184150" algn="l" fontAlgn="base">
              <a:buSzPts val="1600"/>
              <a:buFont typeface="Arial"/>
              <a:buNone/>
            </a:pP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- Lenguajes de Programación: JavaScript, Python, PHP</a:t>
            </a:r>
          </a:p>
          <a:p>
            <a:pPr marL="285750" lvl="0" indent="-184150" algn="l" fontAlgn="base">
              <a:buSzPts val="1600"/>
              <a:buFont typeface="Arial"/>
              <a:buNone/>
            </a:pP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- </a:t>
            </a:r>
            <a:r>
              <a:rPr lang="es-MX" sz="2000" dirty="0" err="1">
                <a:solidFill>
                  <a:schemeClr val="dk1"/>
                </a:solidFill>
                <a:latin typeface="Work Sans Light"/>
                <a:sym typeface="Work Sans Light"/>
              </a:rPr>
              <a:t>Frameworks</a:t>
            </a: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: Vue.js, React.js, Angular</a:t>
            </a:r>
          </a:p>
          <a:p>
            <a:pPr marL="285750" lvl="0" indent="-184150" algn="l" fontAlgn="base">
              <a:buSzPts val="1600"/>
              <a:buFont typeface="Arial"/>
              <a:buNone/>
            </a:pP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- </a:t>
            </a:r>
            <a:r>
              <a:rPr lang="es-MX" sz="2000" dirty="0" err="1">
                <a:solidFill>
                  <a:schemeClr val="dk1"/>
                </a:solidFill>
                <a:latin typeface="Work Sans Light"/>
                <a:sym typeface="Work Sans Light"/>
              </a:rPr>
              <a:t>APIs</a:t>
            </a:r>
            <a:endParaRPr lang="es-MX" sz="2000" dirty="0">
              <a:solidFill>
                <a:schemeClr val="dk1"/>
              </a:solidFill>
              <a:latin typeface="Work Sans Light"/>
              <a:sym typeface="Work Sans Light"/>
            </a:endParaRPr>
          </a:p>
          <a:p>
            <a:pPr marL="285750" lvl="0" indent="-184150" algn="l" fontAlgn="base">
              <a:buSzPts val="1600"/>
              <a:buFont typeface="Arial"/>
              <a:buNone/>
            </a:pP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- Herramientas de Modelado: Visual </a:t>
            </a:r>
            <a:r>
              <a:rPr lang="es-MX" sz="2000" dirty="0" err="1">
                <a:solidFill>
                  <a:schemeClr val="dk1"/>
                </a:solidFill>
                <a:latin typeface="Work Sans Light"/>
                <a:sym typeface="Work Sans Light"/>
              </a:rPr>
              <a:t>Paradigm</a:t>
            </a: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, Bizagi</a:t>
            </a:r>
          </a:p>
          <a:p>
            <a:pPr marL="285750" lvl="0" indent="-184150" algn="l" fontAlgn="base">
              <a:buSzPts val="1600"/>
              <a:buFont typeface="Arial"/>
              <a:buNone/>
            </a:pP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- </a:t>
            </a:r>
            <a:r>
              <a:rPr lang="es-MX" sz="2000" dirty="0" err="1">
                <a:solidFill>
                  <a:schemeClr val="dk1"/>
                </a:solidFill>
                <a:latin typeface="Work Sans Light"/>
                <a:sym typeface="Work Sans Light"/>
              </a:rPr>
              <a:t>Frontend</a:t>
            </a: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: HTML y CSS</a:t>
            </a:r>
          </a:p>
          <a:p>
            <a:pPr marL="285750" lvl="0" indent="-184150" algn="l" fontAlgn="base">
              <a:buSzPts val="1600"/>
              <a:buFont typeface="Arial"/>
              <a:buNone/>
            </a:pPr>
            <a:r>
              <a:rPr lang="es-MX" sz="2000" dirty="0">
                <a:solidFill>
                  <a:schemeClr val="dk1"/>
                </a:solidFill>
                <a:latin typeface="Work Sans Light"/>
                <a:sym typeface="Work Sans Light"/>
              </a:rPr>
              <a:t>- Gestión de Proyectos: Asana (software para diagramas de Gantt)</a:t>
            </a:r>
            <a:endParaRPr sz="2000" dirty="0">
              <a:solidFill>
                <a:schemeClr val="dk1"/>
              </a:solidFill>
              <a:latin typeface="Work Sans Light"/>
              <a:sym typeface="Work Sans Light"/>
            </a:endParaRPr>
          </a:p>
        </p:txBody>
      </p:sp>
      <p:pic>
        <p:nvPicPr>
          <p:cNvPr id="2050" name="Picture 2" descr="Top 15 JavaScript Frameworks For 20223 — A Comprehensive Guide | by Qaiser  Abbas | Medium">
            <a:extLst>
              <a:ext uri="{FF2B5EF4-FFF2-40B4-BE49-F238E27FC236}">
                <a16:creationId xmlns:a16="http://schemas.microsoft.com/office/drawing/2014/main" id="{DB30C675-BE46-C3C4-736D-8921354E7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651" y="3028335"/>
            <a:ext cx="4452099" cy="250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Delimitación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372353" y="1667521"/>
            <a:ext cx="1144729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cronograma: Se </a:t>
            </a:r>
            <a:r>
              <a:rPr lang="es-MX" sz="16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expondra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dónde va el proyecto en términos de Tiempo, actividades, evidencias, responsables, entre otros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" name="Google Shape;133;p21">
            <a:extLst>
              <a:ext uri="{FF2B5EF4-FFF2-40B4-BE49-F238E27FC236}">
                <a16:creationId xmlns:a16="http://schemas.microsoft.com/office/drawing/2014/main" id="{E113509E-CF64-AD8D-6BE9-2814D63F701C}"/>
              </a:ext>
            </a:extLst>
          </p:cNvPr>
          <p:cNvSpPr txBox="1"/>
          <p:nvPr/>
        </p:nvSpPr>
        <p:spPr>
          <a:xfrm>
            <a:off x="8638468" y="37592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" name="Google Shape;134;p21">
            <a:extLst>
              <a:ext uri="{FF2B5EF4-FFF2-40B4-BE49-F238E27FC236}">
                <a16:creationId xmlns:a16="http://schemas.microsoft.com/office/drawing/2014/main" id="{691F093B-480A-78A6-9572-226DE6DE0AD2}"/>
              </a:ext>
            </a:extLst>
          </p:cNvPr>
          <p:cNvSpPr txBox="1"/>
          <p:nvPr/>
        </p:nvSpPr>
        <p:spPr>
          <a:xfrm>
            <a:off x="9777212" y="37592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3C6C0C-4BFF-3DB2-8CD8-7188AD96A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5" t="18544" r="14978" b="19737"/>
          <a:stretch/>
        </p:blipFill>
        <p:spPr>
          <a:xfrm>
            <a:off x="8710562" y="423028"/>
            <a:ext cx="935812" cy="82876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58AAB6A-9A8A-293D-BDDF-B917AC2A3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36" y="2601157"/>
            <a:ext cx="11164634" cy="388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1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3252112" y="675443"/>
            <a:ext cx="568777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MYSTICAL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72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CUT </a:t>
            </a:r>
          </a:p>
        </p:txBody>
      </p:sp>
      <p:cxnSp>
        <p:nvCxnSpPr>
          <p:cNvPr id="109" name="Google Shape;109;p18"/>
          <p:cNvCxnSpPr/>
          <p:nvPr/>
        </p:nvCxnSpPr>
        <p:spPr>
          <a:xfrm>
            <a:off x="5227899" y="3321934"/>
            <a:ext cx="173620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8"/>
          <p:cNvSpPr txBox="1"/>
          <p:nvPr/>
        </p:nvSpPr>
        <p:spPr>
          <a:xfrm>
            <a:off x="3252112" y="3463724"/>
            <a:ext cx="5687776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Castañeda Vargas Andrés Esteban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Sabogal Mancipe Kevin David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Hernández Vázquez Harold David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1600" dirty="0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Garzón Medina Diego Camilo</a:t>
            </a:r>
            <a:endParaRPr sz="1600" dirty="0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Servicio Nacional de Aprendizaje –SENA, Centro de Electricidad Electrónica y Telecomunicaciones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Técnico en Programación de Software - TPS, Primer Trimestre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Instructor Albeiro Ramos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Bogotá, 25 de marzo de 2023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1182520" y="2393549"/>
            <a:ext cx="3514740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600"/>
              <a:buFont typeface="Work Sans Light"/>
              <a:buNone/>
            </a:pPr>
            <a:r>
              <a:rPr lang="es-MX" sz="36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Introducción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1012706" y="3324347"/>
            <a:ext cx="3854368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 evidenciara la información recolectada en base al proyecto de formación </a:t>
            </a:r>
            <a:r>
              <a:rPr lang="es-MX" sz="16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mystical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6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cut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en el cual se expondrá los siguientes ítems , el planteamiento del problema por el cual se realizara el sistema, la justificación del proyecto, el alcance y la delimitación que este posee.</a:t>
            </a: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076" name="Picture 4" descr="Historia de la Barbería | Una profesión con historia">
            <a:extLst>
              <a:ext uri="{FF2B5EF4-FFF2-40B4-BE49-F238E27FC236}">
                <a16:creationId xmlns:a16="http://schemas.microsoft.com/office/drawing/2014/main" id="{9F49AA26-3529-9EA3-D1BD-1810637B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456236" y="416689"/>
            <a:ext cx="10515600" cy="741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7200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MYSTICAL CUT </a:t>
            </a:r>
          </a:p>
        </p:txBody>
      </p:sp>
      <p:sp>
        <p:nvSpPr>
          <p:cNvPr id="127" name="Google Shape;127;p20"/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Problema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Justificación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Alcance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Delimitación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200" b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Entregables Trimestre</a:t>
            </a:r>
            <a:endParaRPr/>
          </a:p>
        </p:txBody>
      </p:sp>
      <p:sp>
        <p:nvSpPr>
          <p:cNvPr id="3" name="Google Shape;102;p17">
            <a:extLst>
              <a:ext uri="{FF2B5EF4-FFF2-40B4-BE49-F238E27FC236}">
                <a16:creationId xmlns:a16="http://schemas.microsoft.com/office/drawing/2014/main" id="{5EE021BD-61F3-C03C-0AD3-A96CD16B1CAC}"/>
              </a:ext>
            </a:extLst>
          </p:cNvPr>
          <p:cNvSpPr txBox="1"/>
          <p:nvPr/>
        </p:nvSpPr>
        <p:spPr>
          <a:xfrm>
            <a:off x="1120720" y="2920180"/>
            <a:ext cx="2074763" cy="20549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7D7898-A97E-6011-81F3-04A7ECD9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731" y="2995210"/>
            <a:ext cx="1921787" cy="1909795"/>
          </a:xfrm>
          <a:prstGeom prst="rect">
            <a:avLst/>
          </a:prstGeom>
        </p:spPr>
      </p:pic>
      <p:sp>
        <p:nvSpPr>
          <p:cNvPr id="5" name="Google Shape;103;p17">
            <a:extLst>
              <a:ext uri="{FF2B5EF4-FFF2-40B4-BE49-F238E27FC236}">
                <a16:creationId xmlns:a16="http://schemas.microsoft.com/office/drawing/2014/main" id="{AE80BFCC-5849-0473-8026-A916EA75BB73}"/>
              </a:ext>
            </a:extLst>
          </p:cNvPr>
          <p:cNvSpPr txBox="1"/>
          <p:nvPr/>
        </p:nvSpPr>
        <p:spPr>
          <a:xfrm>
            <a:off x="3274494" y="2920180"/>
            <a:ext cx="2074763" cy="205494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 dirty="0"/>
          </a:p>
        </p:txBody>
      </p:sp>
      <p:sp>
        <p:nvSpPr>
          <p:cNvPr id="133" name="Google Shape;133;p21"/>
          <p:cNvSpPr txBox="1"/>
          <p:nvPr/>
        </p:nvSpPr>
        <p:spPr>
          <a:xfrm>
            <a:off x="8638468" y="37592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9777212" y="37592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372353" y="2195841"/>
            <a:ext cx="11447293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THE BROTHERS, una Barberia la cual cuenta con gran clientela debido a su buen servicio, pero con problemas al momento de agendar citas debido a que no son tomadas adecuadamente junto a los tiempos de espera tardados.</a:t>
            </a:r>
            <a:endParaRPr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Los Procesos en los que se va a intervenir : agendamiento de citas, e-</a:t>
            </a:r>
            <a:r>
              <a:rPr lang="es-MX" sz="16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commerce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, control de inventario</a:t>
            </a:r>
            <a:endParaRPr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análisis de la información: Se utilizarán  las técnicas de recolección : Entrevista . Encuesta (Cuestionario). Observación Directa (Diario de Campo) y se realizara a los dueños , trabajadores y clientes.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Las necesidades encontradas: Agendamiento de citas: se realizará un sistema el cual solucione los inconvenientes generados por el actual sistema manual de agendamiento, e-</a:t>
            </a:r>
            <a:r>
              <a:rPr lang="es-MX" sz="16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commerce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: se agregará un apartado de ventas en debido al interés de la gente al querer adquirir productos capitales con una mayor facilidad, control de inventario: se agregará un apartado que estará vinculado  al e-</a:t>
            </a:r>
            <a:r>
              <a:rPr lang="es-MX" sz="16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commerce</a:t>
            </a: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para así llevar control de los productos .</a:t>
            </a:r>
            <a:endParaRPr dirty="0"/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5013AA-2908-660F-81EB-9E65B1745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5" t="18544" r="14978" b="19737"/>
          <a:stretch/>
        </p:blipFill>
        <p:spPr>
          <a:xfrm>
            <a:off x="8726776" y="426359"/>
            <a:ext cx="935812" cy="82876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2;p21">
            <a:extLst>
              <a:ext uri="{FF2B5EF4-FFF2-40B4-BE49-F238E27FC236}">
                <a16:creationId xmlns:a16="http://schemas.microsoft.com/office/drawing/2014/main" id="{6BCF8589-7B23-735E-C11A-7C19987C3A0B}"/>
              </a:ext>
            </a:extLst>
          </p:cNvPr>
          <p:cNvSpPr txBox="1">
            <a:spLocks/>
          </p:cNvSpPr>
          <p:nvPr/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Problema</a:t>
            </a:r>
            <a:endParaRPr lang="es-MX" dirty="0"/>
          </a:p>
        </p:txBody>
      </p:sp>
      <p:sp>
        <p:nvSpPr>
          <p:cNvPr id="4" name="Google Shape;133;p21">
            <a:extLst>
              <a:ext uri="{FF2B5EF4-FFF2-40B4-BE49-F238E27FC236}">
                <a16:creationId xmlns:a16="http://schemas.microsoft.com/office/drawing/2014/main" id="{637301BC-776F-1FC5-4A4F-6A8CF1F9CD1A}"/>
              </a:ext>
            </a:extLst>
          </p:cNvPr>
          <p:cNvSpPr txBox="1"/>
          <p:nvPr/>
        </p:nvSpPr>
        <p:spPr>
          <a:xfrm>
            <a:off x="8638468" y="37592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5" name="Google Shape;134;p21">
            <a:extLst>
              <a:ext uri="{FF2B5EF4-FFF2-40B4-BE49-F238E27FC236}">
                <a16:creationId xmlns:a16="http://schemas.microsoft.com/office/drawing/2014/main" id="{D7E7EA8F-285D-FE10-2C1E-7459D65E7AC8}"/>
              </a:ext>
            </a:extLst>
          </p:cNvPr>
          <p:cNvSpPr txBox="1"/>
          <p:nvPr/>
        </p:nvSpPr>
        <p:spPr>
          <a:xfrm>
            <a:off x="9777212" y="37592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AD5828-DDCA-9222-98FE-08556EDC8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5" t="18544" r="14978" b="19737"/>
          <a:stretch/>
        </p:blipFill>
        <p:spPr>
          <a:xfrm>
            <a:off x="8726776" y="426359"/>
            <a:ext cx="935812" cy="828761"/>
          </a:xfrm>
          <a:prstGeom prst="rect">
            <a:avLst/>
          </a:prstGeom>
        </p:spPr>
      </p:pic>
      <p:sp>
        <p:nvSpPr>
          <p:cNvPr id="7" name="Google Shape;148;p23">
            <a:extLst>
              <a:ext uri="{FF2B5EF4-FFF2-40B4-BE49-F238E27FC236}">
                <a16:creationId xmlns:a16="http://schemas.microsoft.com/office/drawing/2014/main" id="{F75819BD-0CC9-F5A1-F0D7-920787463B16}"/>
              </a:ext>
            </a:extLst>
          </p:cNvPr>
          <p:cNvSpPr/>
          <p:nvPr/>
        </p:nvSpPr>
        <p:spPr>
          <a:xfrm>
            <a:off x="1239385" y="1853072"/>
            <a:ext cx="3527266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49;p23">
            <a:extLst>
              <a:ext uri="{FF2B5EF4-FFF2-40B4-BE49-F238E27FC236}">
                <a16:creationId xmlns:a16="http://schemas.microsoft.com/office/drawing/2014/main" id="{1D5A0FFF-4FEA-E162-7FE6-57A5D10B6E6A}"/>
              </a:ext>
            </a:extLst>
          </p:cNvPr>
          <p:cNvSpPr txBox="1"/>
          <p:nvPr/>
        </p:nvSpPr>
        <p:spPr>
          <a:xfrm>
            <a:off x="964526" y="1570093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General</a:t>
            </a:r>
            <a:endParaRPr/>
          </a:p>
        </p:txBody>
      </p:sp>
      <p:sp>
        <p:nvSpPr>
          <p:cNvPr id="9" name="Google Shape;150;p23">
            <a:extLst>
              <a:ext uri="{FF2B5EF4-FFF2-40B4-BE49-F238E27FC236}">
                <a16:creationId xmlns:a16="http://schemas.microsoft.com/office/drawing/2014/main" id="{553F5AA6-DFE7-AC16-D9B1-29D4597EFB2E}"/>
              </a:ext>
            </a:extLst>
          </p:cNvPr>
          <p:cNvSpPr txBox="1"/>
          <p:nvPr/>
        </p:nvSpPr>
        <p:spPr>
          <a:xfrm>
            <a:off x="737198" y="2677349"/>
            <a:ext cx="5042916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 aplicativo web el cual sea ágil y eficaz para el agendamiento de citas disminuyendo los tiempos de espera, venta de productos y control de inventario para una Barberia. </a:t>
            </a:r>
          </a:p>
        </p:txBody>
      </p:sp>
      <p:sp>
        <p:nvSpPr>
          <p:cNvPr id="10" name="Google Shape;152;p23">
            <a:extLst>
              <a:ext uri="{FF2B5EF4-FFF2-40B4-BE49-F238E27FC236}">
                <a16:creationId xmlns:a16="http://schemas.microsoft.com/office/drawing/2014/main" id="{9826615A-873C-92AF-FC09-1F8926E1AE57}"/>
              </a:ext>
            </a:extLst>
          </p:cNvPr>
          <p:cNvSpPr/>
          <p:nvPr/>
        </p:nvSpPr>
        <p:spPr>
          <a:xfrm>
            <a:off x="6241741" y="1828926"/>
            <a:ext cx="4166093" cy="347242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53;p23">
            <a:extLst>
              <a:ext uri="{FF2B5EF4-FFF2-40B4-BE49-F238E27FC236}">
                <a16:creationId xmlns:a16="http://schemas.microsoft.com/office/drawing/2014/main" id="{63D83ABC-C03B-6168-F99A-175521A1B68B}"/>
              </a:ext>
            </a:extLst>
          </p:cNvPr>
          <p:cNvSpPr txBox="1"/>
          <p:nvPr/>
        </p:nvSpPr>
        <p:spPr>
          <a:xfrm>
            <a:off x="6330850" y="1570999"/>
            <a:ext cx="4076985" cy="67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200"/>
              <a:buFont typeface="Work Sans Light"/>
              <a:buNone/>
            </a:pPr>
            <a:r>
              <a:rPr lang="es-MX" sz="3200" dirty="0">
                <a:solidFill>
                  <a:srgbClr val="38AA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Objetivo Específicos</a:t>
            </a:r>
            <a:endParaRPr dirty="0"/>
          </a:p>
        </p:txBody>
      </p:sp>
      <p:sp>
        <p:nvSpPr>
          <p:cNvPr id="12" name="Google Shape;154;p23">
            <a:extLst>
              <a:ext uri="{FF2B5EF4-FFF2-40B4-BE49-F238E27FC236}">
                <a16:creationId xmlns:a16="http://schemas.microsoft.com/office/drawing/2014/main" id="{1AAB4863-9AF5-29E4-AD6F-4DC39C431CAF}"/>
              </a:ext>
            </a:extLst>
          </p:cNvPr>
          <p:cNvSpPr txBox="1"/>
          <p:nvPr/>
        </p:nvSpPr>
        <p:spPr>
          <a:xfrm>
            <a:off x="5798036" y="2767935"/>
            <a:ext cx="586002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2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FACILITAR LOS TIEMPOS DE LOS BARBEROS Y CLIENTES CON LA GESTIÓN DEL AGENDAMIENTO DE CITAS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s-MX" sz="12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2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AUTOMATIZAR LOS RECORDATORIOS Y NOTIFICACIONES SEGÚN EL PROCESO REALIZADO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MX" sz="12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2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INTEGRAR HERRAMIENTAS VISUALES LAS CUALES PROPORCIONEN UNA VISTA PREVIA DEL SERVICIO ADQUIRIDO (CORTES Y DISEÑO)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MX" sz="12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2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PROPORCIONA INFORMES Y ANÁLISIS DE LOS PROCESOS REALIZADO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s-MX" sz="12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2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EL AGENDAMIENTO DE LAS CITAS 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s-MX" sz="12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2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DESARROLLAR UNA INTERFAZ GRÁFICA LA CUAL SE ADAPTE A TODO TIPO DE DISPOSITIVO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endParaRPr lang="es-MX" sz="12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2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DISEÑAR UNA IA LA CUAL, A TRAVÉS DE UNA FOTO DEL CLIENTE MODELARÁ EL CORTE DESEADO POR EL CLIENTE CON SU ROSTRO. </a:t>
            </a:r>
          </a:p>
        </p:txBody>
      </p:sp>
    </p:spTree>
    <p:extLst>
      <p:ext uri="{BB962C8B-B14F-4D97-AF65-F5344CB8AC3E}">
        <p14:creationId xmlns:p14="http://schemas.microsoft.com/office/powerpoint/2010/main" val="3712252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 dirty="0"/>
          </a:p>
        </p:txBody>
      </p:sp>
      <p:sp>
        <p:nvSpPr>
          <p:cNvPr id="162" name="Google Shape;162;p24"/>
          <p:cNvSpPr txBox="1"/>
          <p:nvPr/>
        </p:nvSpPr>
        <p:spPr>
          <a:xfrm>
            <a:off x="372353" y="2114561"/>
            <a:ext cx="11447293" cy="3662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8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proyecto se genera a razón de corregir las falencias que existen actualmente en los procesos de la barbería, se mejoraran dichos procesos para que sean más sencillos y así darles seguimiento a estos de manera digital y dejando atrás los procesos manuales.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s-MX" sz="18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Permitirá a los dueños y trabajadores tener un mayor control en las citas junto a la facilidad de los clientes al poder determinar que es más conveniente para ellos. El e-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commerce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expondrá un área que la Barberia ha querido potenciar pero que no ha funcionado de la manera adecuada, lo cual beneficiara a la Barberia como a la clientela debido a la facilidad de adquirir ciertos productos. El inventario generara control para la parte administrativa debido a la agilidad del sistema y beneficiara a los clientes al tener certeza de la cantidad de productos disponibles. Esto facilita la gestión administrativa de la empresa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the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MX" sz="1800" dirty="0" err="1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brothers</a:t>
            </a:r>
            <a:r>
              <a:rPr lang="es-MX" sz="1800" dirty="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sz="1600" dirty="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" name="Google Shape;133;p21">
            <a:extLst>
              <a:ext uri="{FF2B5EF4-FFF2-40B4-BE49-F238E27FC236}">
                <a16:creationId xmlns:a16="http://schemas.microsoft.com/office/drawing/2014/main" id="{EE2A5230-CA06-6B50-2385-9B5E36059F5F}"/>
              </a:ext>
            </a:extLst>
          </p:cNvPr>
          <p:cNvSpPr txBox="1"/>
          <p:nvPr/>
        </p:nvSpPr>
        <p:spPr>
          <a:xfrm>
            <a:off x="8638468" y="34544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" name="Google Shape;134;p21">
            <a:extLst>
              <a:ext uri="{FF2B5EF4-FFF2-40B4-BE49-F238E27FC236}">
                <a16:creationId xmlns:a16="http://schemas.microsoft.com/office/drawing/2014/main" id="{F245BDBC-0345-9E39-6D04-CC79B5B17D56}"/>
              </a:ext>
            </a:extLst>
          </p:cNvPr>
          <p:cNvSpPr txBox="1"/>
          <p:nvPr/>
        </p:nvSpPr>
        <p:spPr>
          <a:xfrm>
            <a:off x="9777212" y="34544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26EC5E-F70F-3887-E5F2-786695DD5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5" t="18544" r="14978" b="19737"/>
          <a:stretch/>
        </p:blipFill>
        <p:spPr>
          <a:xfrm>
            <a:off x="8710562" y="392548"/>
            <a:ext cx="935812" cy="82876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105FCE5-5CF2-F8FE-5039-1600E4AEA4EE}"/>
              </a:ext>
            </a:extLst>
          </p:cNvPr>
          <p:cNvSpPr txBox="1"/>
          <p:nvPr/>
        </p:nvSpPr>
        <p:spPr>
          <a:xfrm>
            <a:off x="1061883" y="1844225"/>
            <a:ext cx="1011739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dirty="0">
                <a:solidFill>
                  <a:schemeClr val="dk1"/>
                </a:solidFill>
                <a:latin typeface="Work Sans Light"/>
              </a:rPr>
              <a:t>La creación de un sistema de información para el agendamiento de citas y ventas en la barbería es esencial para automatizar y corregir las falencias actuales del establecimiento. En la situación actual, el personal de la barbería maneja los procesos de manera manual utilizando cuaderno y lápiz, lo cual no solo genera retrasos, sino que también provoca insatisfacción entre los clientes debido a la ineficiencia en la gestión de citas y ventas.</a:t>
            </a:r>
          </a:p>
          <a:p>
            <a:endParaRPr lang="es-MX" sz="1800" dirty="0">
              <a:solidFill>
                <a:schemeClr val="dk1"/>
              </a:solidFill>
              <a:latin typeface="Work Sans Light"/>
            </a:endParaRPr>
          </a:p>
          <a:p>
            <a:r>
              <a:rPr lang="es-MX" sz="1800" dirty="0">
                <a:solidFill>
                  <a:schemeClr val="dk1"/>
                </a:solidFill>
                <a:latin typeface="Work Sans Light"/>
              </a:rPr>
              <a:t>Implementar un sistema automatizado proporcionará varios beneficios clave: </a:t>
            </a:r>
          </a:p>
          <a:p>
            <a:endParaRPr lang="es-MX" sz="1800" dirty="0">
              <a:solidFill>
                <a:schemeClr val="dk1"/>
              </a:solidFill>
              <a:latin typeface="Work Sans Light"/>
            </a:endParaRPr>
          </a:p>
          <a:p>
            <a:r>
              <a:rPr lang="es-MX" sz="1800" dirty="0">
                <a:solidFill>
                  <a:schemeClr val="dk1"/>
                </a:solidFill>
                <a:latin typeface="Work Sans Light"/>
              </a:rPr>
              <a:t>	-Reducción de Tiempos de Espera</a:t>
            </a:r>
            <a:endParaRPr lang="es-CO" sz="1800" dirty="0">
              <a:solidFill>
                <a:schemeClr val="dk1"/>
              </a:solidFill>
              <a:latin typeface="Work Sans Light"/>
            </a:endParaRPr>
          </a:p>
          <a:p>
            <a:r>
              <a:rPr lang="es-CO" sz="1800" dirty="0">
                <a:solidFill>
                  <a:schemeClr val="dk1"/>
                </a:solidFill>
                <a:latin typeface="Work Sans Light"/>
              </a:rPr>
              <a:t>	-Mejora en la Gestión de Ventas 	</a:t>
            </a:r>
          </a:p>
          <a:p>
            <a:r>
              <a:rPr lang="es-CO" sz="1800" dirty="0">
                <a:solidFill>
                  <a:schemeClr val="dk1"/>
                </a:solidFill>
                <a:latin typeface="Work Sans Light"/>
              </a:rPr>
              <a:t>	-Optimización de Procesos Operativos</a:t>
            </a:r>
          </a:p>
          <a:p>
            <a:r>
              <a:rPr lang="es-CO" sz="1800" dirty="0">
                <a:solidFill>
                  <a:schemeClr val="dk1"/>
                </a:solidFill>
                <a:latin typeface="Work Sans Light"/>
              </a:rPr>
              <a:t>	-Análisis y Reportes</a:t>
            </a:r>
          </a:p>
          <a:p>
            <a:r>
              <a:rPr lang="es-CO" sz="1800" dirty="0">
                <a:solidFill>
                  <a:schemeClr val="dk1"/>
                </a:solidFill>
                <a:latin typeface="Work Sans Light"/>
              </a:rPr>
              <a:t>	-Satisfacción del Cliente</a:t>
            </a:r>
          </a:p>
        </p:txBody>
      </p:sp>
      <p:sp>
        <p:nvSpPr>
          <p:cNvPr id="6" name="Google Shape;159;p24">
            <a:extLst>
              <a:ext uri="{FF2B5EF4-FFF2-40B4-BE49-F238E27FC236}">
                <a16:creationId xmlns:a16="http://schemas.microsoft.com/office/drawing/2014/main" id="{A83E5705-F162-F951-14EE-0C31C8FF14B0}"/>
              </a:ext>
            </a:extLst>
          </p:cNvPr>
          <p:cNvSpPr txBox="1">
            <a:spLocks/>
          </p:cNvSpPr>
          <p:nvPr/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sz="4400" dirty="0">
                <a:solidFill>
                  <a:schemeClr val="tx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Justificación</a:t>
            </a:r>
            <a:endParaRPr lang="es-MX" sz="4400" dirty="0">
              <a:solidFill>
                <a:schemeClr val="tx1"/>
              </a:solidFill>
            </a:endParaRPr>
          </a:p>
        </p:txBody>
      </p:sp>
      <p:sp>
        <p:nvSpPr>
          <p:cNvPr id="7" name="Google Shape;133;p21">
            <a:extLst>
              <a:ext uri="{FF2B5EF4-FFF2-40B4-BE49-F238E27FC236}">
                <a16:creationId xmlns:a16="http://schemas.microsoft.com/office/drawing/2014/main" id="{09D35EB5-9F16-D1DF-13CC-D6B56EA700B4}"/>
              </a:ext>
            </a:extLst>
          </p:cNvPr>
          <p:cNvSpPr txBox="1"/>
          <p:nvPr/>
        </p:nvSpPr>
        <p:spPr>
          <a:xfrm>
            <a:off x="8638468" y="34544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8" name="Google Shape;134;p21">
            <a:extLst>
              <a:ext uri="{FF2B5EF4-FFF2-40B4-BE49-F238E27FC236}">
                <a16:creationId xmlns:a16="http://schemas.microsoft.com/office/drawing/2014/main" id="{25114E73-E18D-608D-A55E-D1E9C0D0912D}"/>
              </a:ext>
            </a:extLst>
          </p:cNvPr>
          <p:cNvSpPr txBox="1"/>
          <p:nvPr/>
        </p:nvSpPr>
        <p:spPr>
          <a:xfrm>
            <a:off x="9777212" y="34544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3322FF7-8BF5-6C7B-8F26-D364C5831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65" t="18544" r="14978" b="19737"/>
          <a:stretch/>
        </p:blipFill>
        <p:spPr>
          <a:xfrm>
            <a:off x="8710562" y="392548"/>
            <a:ext cx="935812" cy="82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5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Alcance</a:t>
            </a:r>
            <a:endParaRPr/>
          </a:p>
        </p:txBody>
      </p:sp>
      <p:sp>
        <p:nvSpPr>
          <p:cNvPr id="5" name="Google Shape;133;p21">
            <a:extLst>
              <a:ext uri="{FF2B5EF4-FFF2-40B4-BE49-F238E27FC236}">
                <a16:creationId xmlns:a16="http://schemas.microsoft.com/office/drawing/2014/main" id="{86B03A19-AEC0-3E62-5195-351DCCD718D7}"/>
              </a:ext>
            </a:extLst>
          </p:cNvPr>
          <p:cNvSpPr txBox="1"/>
          <p:nvPr/>
        </p:nvSpPr>
        <p:spPr>
          <a:xfrm>
            <a:off x="8646088" y="28448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Sistema</a:t>
            </a:r>
            <a:endParaRPr sz="1600" b="1">
              <a:solidFill>
                <a:schemeClr val="lt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6" name="Google Shape;134;p21">
            <a:extLst>
              <a:ext uri="{FF2B5EF4-FFF2-40B4-BE49-F238E27FC236}">
                <a16:creationId xmlns:a16="http://schemas.microsoft.com/office/drawing/2014/main" id="{BB252E32-0F43-F630-8C71-0D1EB62E1064}"/>
              </a:ext>
            </a:extLst>
          </p:cNvPr>
          <p:cNvSpPr txBox="1"/>
          <p:nvPr/>
        </p:nvSpPr>
        <p:spPr>
          <a:xfrm>
            <a:off x="9784832" y="284480"/>
            <a:ext cx="1080000" cy="92964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 b="1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Logo Empresa</a:t>
            </a:r>
            <a:endParaRPr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2B8085-37F6-48AF-1EBB-C56E9CE0C5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5" t="18544" r="14978" b="19737"/>
          <a:stretch/>
        </p:blipFill>
        <p:spPr>
          <a:xfrm>
            <a:off x="8718182" y="331588"/>
            <a:ext cx="935812" cy="828761"/>
          </a:xfrm>
          <a:prstGeom prst="rect">
            <a:avLst/>
          </a:prstGeom>
        </p:spPr>
      </p:pic>
      <p:sp>
        <p:nvSpPr>
          <p:cNvPr id="186" name="Google Shape;186;p27"/>
          <p:cNvSpPr txBox="1"/>
          <p:nvPr/>
        </p:nvSpPr>
        <p:spPr>
          <a:xfrm>
            <a:off x="456236" y="1835944"/>
            <a:ext cx="11447293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 rtl="0" fontAlgn="base"/>
            <a:r>
              <a:rPr lang="es-MX" sz="1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</a:rPr>
              <a:t> </a:t>
            </a:r>
            <a:r>
              <a:rPr lang="es-MX" sz="1800" dirty="0">
                <a:solidFill>
                  <a:schemeClr val="dk1"/>
                </a:solidFill>
                <a:latin typeface="Work Sans Light"/>
              </a:rPr>
              <a:t>El proyecto abarcará los siguientes aspectos y funcionalidades: </a:t>
            </a:r>
          </a:p>
          <a:p>
            <a:pPr algn="just" rtl="0" fontAlgn="base"/>
            <a:endParaRPr lang="es-MX" sz="1800" dirty="0">
              <a:solidFill>
                <a:schemeClr val="dk1"/>
              </a:solidFill>
              <a:latin typeface="Work Sans Light"/>
            </a:endParaRPr>
          </a:p>
          <a:p>
            <a:pPr algn="l" rtl="0" fontAlgn="base"/>
            <a:r>
              <a:rPr lang="es-MX" sz="1800" dirty="0">
                <a:solidFill>
                  <a:schemeClr val="dk1"/>
                </a:solidFill>
                <a:latin typeface="Work Sans Light"/>
              </a:rPr>
              <a:t>	-Agendamiento de Citas</a:t>
            </a:r>
          </a:p>
          <a:p>
            <a:pPr algn="l" rtl="0" fontAlgn="base"/>
            <a:r>
              <a:rPr lang="es-MX" sz="1800" dirty="0">
                <a:solidFill>
                  <a:schemeClr val="dk1"/>
                </a:solidFill>
                <a:latin typeface="Work Sans Light"/>
              </a:rPr>
              <a:t>	-Gestión de Ventas </a:t>
            </a:r>
          </a:p>
          <a:p>
            <a:pPr algn="l" rtl="0" fontAlgn="base"/>
            <a:r>
              <a:rPr lang="es-MX" sz="1800" dirty="0">
                <a:solidFill>
                  <a:schemeClr val="dk1"/>
                </a:solidFill>
                <a:latin typeface="Work Sans Light"/>
              </a:rPr>
              <a:t>	-Control de Stock</a:t>
            </a:r>
          </a:p>
          <a:p>
            <a:pPr algn="l" rtl="0" fontAlgn="base"/>
            <a:r>
              <a:rPr lang="es-MX" sz="1800" dirty="0">
                <a:solidFill>
                  <a:schemeClr val="dk1"/>
                </a:solidFill>
                <a:latin typeface="Work Sans Light"/>
              </a:rPr>
              <a:t> 	-Interfaz de Usuario</a:t>
            </a:r>
          </a:p>
          <a:p>
            <a:pPr algn="l" rtl="0" fontAlgn="base"/>
            <a:r>
              <a:rPr lang="es-MX" sz="1800" dirty="0">
                <a:solidFill>
                  <a:schemeClr val="dk1"/>
                </a:solidFill>
                <a:latin typeface="Work Sans Light"/>
              </a:rPr>
              <a:t>	-Seguridad y Privacidad </a:t>
            </a:r>
          </a:p>
          <a:p>
            <a:pPr algn="l" rtl="0" fontAlgn="base"/>
            <a:r>
              <a:rPr lang="es-MX" sz="1800" dirty="0">
                <a:solidFill>
                  <a:schemeClr val="dk1"/>
                </a:solidFill>
                <a:latin typeface="Work Sans Light"/>
              </a:rPr>
              <a:t>   	-Reportes y Análisis</a:t>
            </a:r>
          </a:p>
          <a:p>
            <a:pPr algn="l" rtl="0" fontAlgn="base"/>
            <a:r>
              <a:rPr lang="es-MX" sz="1800" dirty="0">
                <a:solidFill>
                  <a:schemeClr val="dk1"/>
                </a:solidFill>
                <a:latin typeface="Work Sans Light"/>
              </a:rPr>
              <a:t> 	-Soporte y Mantenimiento </a:t>
            </a:r>
          </a:p>
          <a:p>
            <a:pPr algn="l" rtl="0" fontAlgn="base"/>
            <a:r>
              <a:rPr lang="es-MX" sz="1800" dirty="0">
                <a:solidFill>
                  <a:schemeClr val="dk1"/>
                </a:solidFill>
                <a:latin typeface="Work Sans Light"/>
              </a:rPr>
              <a:t> </a:t>
            </a:r>
          </a:p>
          <a:p>
            <a:pPr algn="l" rtl="0" fontAlgn="base"/>
            <a:r>
              <a:rPr lang="es-MX" sz="1800" dirty="0">
                <a:solidFill>
                  <a:schemeClr val="dk1"/>
                </a:solidFill>
                <a:latin typeface="Work Sans Light"/>
              </a:rPr>
              <a:t>Asegura que el sistema no solo automatizará el agendamiento de citas y la gestión de ventas, sino que también mejorará significativamente la eficiencia operativa, reducirá los tiempos de espera y minimizará los inconvenientes relacionados con la gestión manual, permitiendo un enfoque más estratégico y orientado al cliente. 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919</Words>
  <Application>Microsoft Office PowerPoint</Application>
  <PresentationFormat>Panorámica</PresentationFormat>
  <Paragraphs>105</Paragraphs>
  <Slides>12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Times New Roman</vt:lpstr>
      <vt:lpstr>Work Sans</vt:lpstr>
      <vt:lpstr>Calibri</vt:lpstr>
      <vt:lpstr>Work Sans Light</vt:lpstr>
      <vt:lpstr>Arial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Presentación de PowerPoint</vt:lpstr>
      <vt:lpstr>Alcance</vt:lpstr>
      <vt:lpstr>Presentación de PowerPoint</vt:lpstr>
      <vt:lpstr>Delimitación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Aprendiz</cp:lastModifiedBy>
  <cp:revision>6</cp:revision>
  <dcterms:modified xsi:type="dcterms:W3CDTF">2024-06-15T13:10:48Z</dcterms:modified>
</cp:coreProperties>
</file>